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6" r:id="rId2"/>
    <p:sldId id="272" r:id="rId3"/>
    <p:sldId id="306" r:id="rId4"/>
    <p:sldId id="296" r:id="rId5"/>
    <p:sldId id="307" r:id="rId6"/>
    <p:sldId id="308" r:id="rId7"/>
    <p:sldId id="309" r:id="rId8"/>
    <p:sldId id="310" r:id="rId9"/>
    <p:sldId id="311" r:id="rId1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F4FC"/>
    <a:srgbClr val="D2FAF0"/>
    <a:srgbClr val="314663"/>
    <a:srgbClr val="3B6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86421" autoAdjust="0"/>
  </p:normalViewPr>
  <p:slideViewPr>
    <p:cSldViewPr snapToGrid="0">
      <p:cViewPr>
        <p:scale>
          <a:sx n="66" d="100"/>
          <a:sy n="66" d="100"/>
        </p:scale>
        <p:origin x="-2436" y="-762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C70303-AFC5-4045-8BB8-DDAAD4D7621C}" type="datetimeFigureOut">
              <a:rPr lang="ru-RU"/>
              <a:pPr>
                <a:defRPr/>
              </a:pPr>
              <a:t>29.12.2021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A87CAF-5020-455E-BFA4-BB9F921728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9074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85C9292-165E-4E2C-A7E5-2998562DBED9}" type="datetimeFigureOut">
              <a:rPr lang="uk-UA"/>
              <a:pPr>
                <a:defRPr/>
              </a:pPr>
              <a:t>29.12.2021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/>
              <a:t>Зразок тексту</a:t>
            </a:r>
          </a:p>
          <a:p>
            <a:pPr lvl="1"/>
            <a:r>
              <a:rPr lang="uk-UA" noProof="0"/>
              <a:t>Другий рівень</a:t>
            </a:r>
          </a:p>
          <a:p>
            <a:pPr lvl="2"/>
            <a:r>
              <a:rPr lang="uk-UA" noProof="0"/>
              <a:t>Третій рівень</a:t>
            </a:r>
          </a:p>
          <a:p>
            <a:pPr lvl="3"/>
            <a:r>
              <a:rPr lang="uk-UA" noProof="0"/>
              <a:t>Четвертий рівень</a:t>
            </a:r>
          </a:p>
          <a:p>
            <a:pPr lvl="4"/>
            <a:r>
              <a:rPr lang="uk-UA" noProof="0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7BE834-260D-40EB-90B5-3F56847CFFF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6804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7388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altLang="uk-UA" dirty="0"/>
          </a:p>
        </p:txBody>
      </p:sp>
      <p:sp>
        <p:nvSpPr>
          <p:cNvPr id="23556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10D444-A37C-4691-BD7B-0662B808834E}" type="slidenum">
              <a:rPr lang="uk-UA" altLang="uk-UA"/>
              <a:pPr eaLnBrk="1" hangingPunct="1"/>
              <a:t>1</a:t>
            </a:fld>
            <a:endParaRPr lang="uk-UA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3"/>
          <p:cNvCxnSpPr/>
          <p:nvPr userDrawn="1"/>
        </p:nvCxnSpPr>
        <p:spPr>
          <a:xfrm>
            <a:off x="401638" y="2967038"/>
            <a:ext cx="7789862" cy="0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4325" y="3004910"/>
            <a:ext cx="7839076" cy="183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5" name="Объект 24"/>
          <p:cNvSpPr>
            <a:spLocks noGrp="1"/>
          </p:cNvSpPr>
          <p:nvPr>
            <p:ph sz="quarter" idx="10"/>
          </p:nvPr>
        </p:nvSpPr>
        <p:spPr>
          <a:xfrm>
            <a:off x="314325" y="1604946"/>
            <a:ext cx="7419975" cy="135950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>
              <a:defRPr sz="2000" b="1"/>
            </a:lvl2pPr>
            <a:lvl3pPr>
              <a:defRPr sz="2000" b="1"/>
            </a:lvl3pPr>
            <a:lvl4pPr>
              <a:defRPr sz="2000" b="1"/>
            </a:lvl4pPr>
            <a:lvl5pPr>
              <a:defRPr sz="20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7" name="Объект 26"/>
          <p:cNvSpPr>
            <a:spLocks noGrp="1"/>
          </p:cNvSpPr>
          <p:nvPr>
            <p:ph sz="quarter" idx="11"/>
          </p:nvPr>
        </p:nvSpPr>
        <p:spPr>
          <a:xfrm>
            <a:off x="314325" y="285187"/>
            <a:ext cx="7025369" cy="70209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Объект 28"/>
          <p:cNvSpPr>
            <a:spLocks noGrp="1"/>
          </p:cNvSpPr>
          <p:nvPr>
            <p:ph sz="quarter" idx="12"/>
          </p:nvPr>
        </p:nvSpPr>
        <p:spPr>
          <a:xfrm>
            <a:off x="1175659" y="5486222"/>
            <a:ext cx="7527470" cy="3416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Объект 28"/>
          <p:cNvSpPr>
            <a:spLocks noGrp="1"/>
          </p:cNvSpPr>
          <p:nvPr>
            <p:ph sz="quarter" idx="13"/>
          </p:nvPr>
        </p:nvSpPr>
        <p:spPr>
          <a:xfrm>
            <a:off x="1461405" y="5844540"/>
            <a:ext cx="7266217" cy="2851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1" name="Объект 28"/>
          <p:cNvSpPr>
            <a:spLocks noGrp="1"/>
          </p:cNvSpPr>
          <p:nvPr>
            <p:ph sz="quarter" idx="14"/>
          </p:nvPr>
        </p:nvSpPr>
        <p:spPr>
          <a:xfrm>
            <a:off x="2759528" y="6279562"/>
            <a:ext cx="5968094" cy="214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32" name="Объект 28"/>
          <p:cNvSpPr>
            <a:spLocks noGrp="1"/>
          </p:cNvSpPr>
          <p:nvPr>
            <p:ph sz="quarter" idx="15"/>
          </p:nvPr>
        </p:nvSpPr>
        <p:spPr>
          <a:xfrm>
            <a:off x="3600449" y="6493972"/>
            <a:ext cx="2247902" cy="196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2921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із назво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11471275" y="6392863"/>
            <a:ext cx="587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fld id="{E0116C13-52A0-470B-8FFA-A5FEF0EFE0FD}" type="slidenum">
              <a:rPr lang="ru-RU" altLang="uk-UA" sz="1600" smtClean="0">
                <a:cs typeface="Arial" pitchFamily="34" charset="0"/>
              </a:rPr>
              <a:pPr algn="ctr">
                <a:defRPr/>
              </a:pPr>
              <a:t>‹#›</a:t>
            </a:fld>
            <a:endParaRPr lang="ru-RU" altLang="uk-UA" sz="1600">
              <a:cs typeface="Arial" pitchFamily="34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0"/>
          </p:nvPr>
        </p:nvSpPr>
        <p:spPr>
          <a:xfrm>
            <a:off x="176011" y="220889"/>
            <a:ext cx="11817326" cy="963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 baseline="0"/>
            </a:lvl1pPr>
            <a:lvl2pPr marL="457200" indent="0">
              <a:buNone/>
              <a:defRPr sz="2800" b="1"/>
            </a:lvl2pPr>
            <a:lvl3pPr marL="914400" indent="0">
              <a:buNone/>
              <a:defRPr sz="2800" b="1"/>
            </a:lvl3pPr>
            <a:lvl4pPr marL="1371600" indent="0">
              <a:buNone/>
              <a:defRPr sz="2800" b="1"/>
            </a:lvl4pPr>
            <a:lvl5pPr marL="1828800" indent="0">
              <a:buNone/>
              <a:defRPr sz="28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7" y="6325829"/>
            <a:ext cx="9960654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828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без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6073775"/>
            <a:ext cx="1126807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11471275" y="6392863"/>
            <a:ext cx="587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fld id="{9BD3E5A3-2DB7-4F05-ADB7-46287B5BB686}" type="slidenum">
              <a:rPr lang="ru-RU" altLang="uk-UA" sz="1600" smtClean="0">
                <a:cs typeface="Arial" pitchFamily="34" charset="0"/>
              </a:rPr>
              <a:pPr algn="ctr">
                <a:defRPr/>
              </a:pPr>
              <a:t>‹#›</a:t>
            </a:fld>
            <a:endParaRPr lang="ru-RU" altLang="uk-UA" sz="1600">
              <a:cs typeface="Arial" pitchFamily="34" charset="0"/>
            </a:endParaRP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1"/>
          </p:nvPr>
        </p:nvSpPr>
        <p:spPr>
          <a:xfrm>
            <a:off x="652917" y="6325829"/>
            <a:ext cx="9960654" cy="2360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558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17" y="2346099"/>
            <a:ext cx="6174921" cy="2165803"/>
          </a:xfrm>
          <a:prstGeom prst="rect">
            <a:avLst/>
          </a:prstGeom>
        </p:spPr>
        <p:txBody>
          <a:bodyPr anchor="ctr"/>
          <a:lstStyle>
            <a:lvl1pPr>
              <a:defRPr sz="3200" b="1"/>
            </a:lvl1pPr>
          </a:lstStyle>
          <a:p>
            <a:r>
              <a:rPr lang="ru-RU" noProof="0"/>
              <a:t>Образец заголовка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40409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озділ зі з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2"/>
          <p:cNvCxnSpPr/>
          <p:nvPr userDrawn="1"/>
        </p:nvCxnSpPr>
        <p:spPr>
          <a:xfrm flipV="1">
            <a:off x="417513" y="1006475"/>
            <a:ext cx="6024562" cy="15875"/>
          </a:xfrm>
          <a:prstGeom prst="line">
            <a:avLst/>
          </a:prstGeom>
          <a:ln w="12700">
            <a:solidFill>
              <a:srgbClr val="3146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32015" y="1172037"/>
            <a:ext cx="5977346" cy="5424706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75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2"/>
          <p:cNvSpPr>
            <a:spLocks noGrp="1"/>
          </p:cNvSpPr>
          <p:nvPr>
            <p:ph type="ctrTitle"/>
          </p:nvPr>
        </p:nvSpPr>
        <p:spPr>
          <a:xfrm>
            <a:off x="89769" y="3004910"/>
            <a:ext cx="8533121" cy="183379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uk-UA" b="0" dirty="0"/>
              <a:t>щодо спільної реалізації проєктів у сфері освітньої та наукової діяльності </a:t>
            </a:r>
            <a:br>
              <a:rPr lang="uk-UA" b="0" dirty="0"/>
            </a:br>
            <a:r>
              <a:rPr lang="uk-UA" i="1" dirty="0"/>
              <a:t>за спеціальністю 081 «Право» </a:t>
            </a:r>
            <a:br>
              <a:rPr lang="uk-UA" b="0" dirty="0"/>
            </a:br>
            <a:r>
              <a:rPr lang="uk-UA" b="0" dirty="0"/>
              <a:t>між Національним технічним університетом «Дніпровська політехніка» та юридичними організаціями, установами і професійними об’єднаннями</a:t>
            </a:r>
          </a:p>
        </p:txBody>
      </p:sp>
      <p:sp>
        <p:nvSpPr>
          <p:cNvPr id="29" name="Объект 4"/>
          <p:cNvSpPr>
            <a:spLocks noGrp="1"/>
          </p:cNvSpPr>
          <p:nvPr>
            <p:ph sz="quarter" idx="11"/>
          </p:nvPr>
        </p:nvSpPr>
        <p:spPr bwMode="auto">
          <a:xfrm>
            <a:off x="2216602" y="271236"/>
            <a:ext cx="5454502" cy="8451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20000"/>
              </a:lnSpc>
              <a:spcBef>
                <a:spcPct val="0"/>
              </a:spcBef>
            </a:pPr>
            <a:r>
              <a:rPr lang="ru-RU" altLang="uk-UA" sz="1800" b="1" dirty="0"/>
              <a:t>КАФЕДРА </a:t>
            </a:r>
            <a:r>
              <a:rPr lang="ru-RU" altLang="uk-UA" sz="1800" b="1" dirty="0" err="1"/>
              <a:t>ЦИВІЛЬНОГО</a:t>
            </a:r>
            <a:r>
              <a:rPr lang="ru-RU" altLang="uk-UA" sz="1800" b="1" dirty="0"/>
              <a:t>, </a:t>
            </a:r>
            <a:r>
              <a:rPr lang="ru-RU" altLang="uk-UA" sz="1800" b="1" dirty="0" err="1"/>
              <a:t>ГОСПОДАРСЬКОГО</a:t>
            </a:r>
            <a:r>
              <a:rPr lang="ru-RU" altLang="uk-UA" sz="1800" b="1" dirty="0"/>
              <a:t> ТА </a:t>
            </a:r>
            <a:r>
              <a:rPr lang="ru-RU" altLang="uk-UA" sz="1800" b="1" dirty="0" err="1"/>
              <a:t>ЕКОЛОГІЧНОГО</a:t>
            </a:r>
            <a:r>
              <a:rPr lang="ru-RU" altLang="uk-UA" sz="1800" b="1" dirty="0"/>
              <a:t> ПРАВА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1" y="108155"/>
            <a:ext cx="2261544" cy="21560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круглений прямокутник 1"/>
          <p:cNvSpPr/>
          <p:nvPr/>
        </p:nvSpPr>
        <p:spPr>
          <a:xfrm>
            <a:off x="1726869" y="2393443"/>
            <a:ext cx="6254917" cy="544830"/>
          </a:xfrm>
          <a:prstGeom prst="roundRect">
            <a:avLst/>
          </a:prstGeom>
          <a:solidFill>
            <a:srgbClr val="BAF4FC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uk-UA" sz="2600" b="1" dirty="0"/>
              <a:t>ДОГОВОРИ, УГОДИ, МЕМОРАНДУМИ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01239" y="442142"/>
            <a:ext cx="62549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600" b="1" dirty="0"/>
              <a:t>ДОГОВОРИ, УГОДИ, МЕМОРАНДУМИ</a:t>
            </a:r>
            <a:endParaRPr lang="uk-UA" sz="2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277256"/>
            <a:ext cx="8110973" cy="529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1"/>
          <a:stretch/>
        </p:blipFill>
        <p:spPr bwMode="auto">
          <a:xfrm>
            <a:off x="793494" y="134538"/>
            <a:ext cx="10690583" cy="643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97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круглений прямокутник 16"/>
          <p:cNvSpPr/>
          <p:nvPr/>
        </p:nvSpPr>
        <p:spPr>
          <a:xfrm>
            <a:off x="281145" y="185920"/>
            <a:ext cx="1163474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2200" b="1" dirty="0"/>
              <a:t>Договір про співробітництво між </a:t>
            </a:r>
          </a:p>
          <a:p>
            <a:pPr algn="ctr"/>
            <a:r>
              <a:rPr lang="ru-RU" sz="2200" b="1" dirty="0" err="1"/>
              <a:t>Товариством</a:t>
            </a:r>
            <a:r>
              <a:rPr lang="ru-RU" sz="2200" b="1" dirty="0"/>
              <a:t> з </a:t>
            </a:r>
            <a:r>
              <a:rPr lang="ru-RU" sz="2200" b="1" dirty="0" err="1"/>
              <a:t>обмеженою</a:t>
            </a:r>
            <a:r>
              <a:rPr lang="ru-RU" sz="2200" b="1" dirty="0"/>
              <a:t> </a:t>
            </a:r>
            <a:r>
              <a:rPr lang="ru-RU" sz="2200" b="1" dirty="0" err="1"/>
              <a:t>відповідальністю</a:t>
            </a:r>
            <a:r>
              <a:rPr lang="ru-RU" sz="2200" b="1" dirty="0"/>
              <a:t> «</a:t>
            </a:r>
            <a:r>
              <a:rPr lang="ru-RU" sz="2200" b="1" dirty="0" err="1"/>
              <a:t>Ласунка</a:t>
            </a:r>
            <a:r>
              <a:rPr lang="ru-RU" sz="2200" b="1" dirty="0"/>
              <a:t>» та </a:t>
            </a:r>
          </a:p>
          <a:p>
            <a:pPr algn="ctr"/>
            <a:r>
              <a:rPr lang="ru-RU" sz="2200" b="1" dirty="0" err="1"/>
              <a:t>Національним</a:t>
            </a:r>
            <a:r>
              <a:rPr lang="ru-RU" sz="2200" b="1" dirty="0"/>
              <a:t> </a:t>
            </a:r>
            <a:r>
              <a:rPr lang="ru-RU" sz="2200" b="1" dirty="0" err="1"/>
              <a:t>технічним</a:t>
            </a:r>
            <a:r>
              <a:rPr lang="ru-RU" sz="2200" b="1" dirty="0"/>
              <a:t> </a:t>
            </a:r>
            <a:r>
              <a:rPr lang="ru-RU" sz="2200" b="1" dirty="0" err="1"/>
              <a:t>університетом</a:t>
            </a:r>
            <a:r>
              <a:rPr lang="ru-RU" sz="2200" b="1" dirty="0"/>
              <a:t> «</a:t>
            </a:r>
            <a:r>
              <a:rPr lang="ru-RU" sz="2200" b="1" dirty="0" err="1"/>
              <a:t>Дніпровська</a:t>
            </a:r>
            <a:r>
              <a:rPr lang="ru-RU" sz="2200" b="1" dirty="0"/>
              <a:t> </a:t>
            </a:r>
            <a:r>
              <a:rPr lang="ru-RU" sz="2200" b="1" dirty="0" err="1"/>
              <a:t>політехніка</a:t>
            </a:r>
            <a:r>
              <a:rPr lang="ru-RU" sz="2200" b="1" dirty="0"/>
              <a:t>» </a:t>
            </a:r>
            <a:endParaRPr lang="uk-UA" sz="2200" b="1" dirty="0"/>
          </a:p>
        </p:txBody>
      </p:sp>
      <p:sp>
        <p:nvSpPr>
          <p:cNvPr id="10" name="Округлений прямокутник 9"/>
          <p:cNvSpPr/>
          <p:nvPr/>
        </p:nvSpPr>
        <p:spPr>
          <a:xfrm>
            <a:off x="4116649" y="1636760"/>
            <a:ext cx="7799235" cy="13280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правопросвітницької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поширення</a:t>
            </a:r>
            <a:r>
              <a:rPr lang="ru-RU" dirty="0"/>
              <a:t> </a:t>
            </a:r>
            <a:r>
              <a:rPr lang="ru-RU" dirty="0" err="1"/>
              <a:t>юридичних</a:t>
            </a:r>
            <a:r>
              <a:rPr lang="ru-RU" dirty="0"/>
              <a:t> </a:t>
            </a:r>
            <a:r>
              <a:rPr lang="ru-RU" dirty="0" err="1"/>
              <a:t>знань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, шляхом </a:t>
            </a:r>
            <a:r>
              <a:rPr lang="ru-RU" dirty="0" err="1"/>
              <a:t>проведення</a:t>
            </a:r>
            <a:r>
              <a:rPr lang="ru-RU" dirty="0"/>
              <a:t> консультантами </a:t>
            </a:r>
            <a:r>
              <a:rPr lang="ru-RU" dirty="0" err="1"/>
              <a:t>майстер-класів</a:t>
            </a:r>
            <a:r>
              <a:rPr lang="ru-RU" dirty="0"/>
              <a:t>, </a:t>
            </a:r>
            <a:r>
              <a:rPr lang="ru-RU" dirty="0" err="1"/>
              <a:t>лекцій</a:t>
            </a:r>
            <a:r>
              <a:rPr lang="ru-RU" dirty="0"/>
              <a:t>, </a:t>
            </a:r>
            <a:r>
              <a:rPr lang="ru-RU" dirty="0" err="1"/>
              <a:t>інтерактивних</a:t>
            </a:r>
            <a:r>
              <a:rPr lang="ru-RU" dirty="0"/>
              <a:t> занять на </a:t>
            </a:r>
            <a:r>
              <a:rPr lang="ru-RU" dirty="0" err="1"/>
              <a:t>інших</a:t>
            </a:r>
            <a:r>
              <a:rPr lang="ru-RU" dirty="0"/>
              <a:t> факультетах </a:t>
            </a:r>
            <a:r>
              <a:rPr lang="ru-RU" dirty="0" err="1"/>
              <a:t>університету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 на </a:t>
            </a:r>
            <a:r>
              <a:rPr lang="ru-RU" dirty="0" err="1"/>
              <a:t>базі</a:t>
            </a:r>
            <a:r>
              <a:rPr lang="ru-RU" dirty="0"/>
              <a:t> </a:t>
            </a:r>
            <a:r>
              <a:rPr lang="ru-RU" dirty="0" err="1"/>
              <a:t>юридичної</a:t>
            </a:r>
            <a:r>
              <a:rPr lang="ru-RU" dirty="0"/>
              <a:t> </a:t>
            </a:r>
            <a:r>
              <a:rPr lang="ru-RU" dirty="0" err="1"/>
              <a:t>клініки</a:t>
            </a:r>
            <a:r>
              <a:rPr lang="ru-RU" dirty="0"/>
              <a:t> </a:t>
            </a:r>
            <a:r>
              <a:rPr lang="en-US" dirty="0"/>
              <a:t>«PRO BONO»</a:t>
            </a:r>
            <a:endParaRPr lang="uk-UA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4" y="1556933"/>
            <a:ext cx="3594172" cy="503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92" y="3330834"/>
            <a:ext cx="2951808" cy="295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" b="19026"/>
          <a:stretch/>
        </p:blipFill>
        <p:spPr bwMode="auto">
          <a:xfrm>
            <a:off x="4116649" y="2999431"/>
            <a:ext cx="3038894" cy="357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578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руглений прямокутник 2"/>
          <p:cNvSpPr/>
          <p:nvPr/>
        </p:nvSpPr>
        <p:spPr>
          <a:xfrm>
            <a:off x="281145" y="185920"/>
            <a:ext cx="11634740" cy="16004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2200" b="1" dirty="0"/>
              <a:t>Договір про партнерство і співробітництво  між </a:t>
            </a:r>
          </a:p>
          <a:p>
            <a:pPr algn="ctr"/>
            <a:r>
              <a:rPr lang="ru-RU" sz="2200" b="1" dirty="0" err="1"/>
              <a:t>Кваліфікаційно-дисциплінарною</a:t>
            </a:r>
            <a:r>
              <a:rPr lang="ru-RU" sz="2200" b="1" dirty="0"/>
              <a:t> </a:t>
            </a:r>
            <a:r>
              <a:rPr lang="ru-RU" sz="2200" b="1" dirty="0" err="1"/>
              <a:t>комісією</a:t>
            </a:r>
            <a:r>
              <a:rPr lang="ru-RU" sz="2200" b="1" dirty="0"/>
              <a:t> </a:t>
            </a:r>
            <a:r>
              <a:rPr lang="ru-RU" sz="2200" b="1" dirty="0" err="1"/>
              <a:t>адвокатури</a:t>
            </a:r>
            <a:r>
              <a:rPr lang="ru-RU" sz="2200" b="1" dirty="0"/>
              <a:t> </a:t>
            </a:r>
            <a:r>
              <a:rPr lang="ru-RU" sz="2200" b="1" dirty="0" err="1"/>
              <a:t>Дніпропетровської</a:t>
            </a:r>
            <a:r>
              <a:rPr lang="ru-RU" sz="2200" b="1" dirty="0"/>
              <a:t> </a:t>
            </a:r>
            <a:r>
              <a:rPr lang="ru-RU" sz="2200" b="1" dirty="0" err="1"/>
              <a:t>області</a:t>
            </a:r>
            <a:r>
              <a:rPr lang="ru-RU" sz="2200" b="1" dirty="0"/>
              <a:t> </a:t>
            </a:r>
          </a:p>
          <a:p>
            <a:pPr algn="ctr"/>
            <a:r>
              <a:rPr lang="ru-RU" sz="2200" b="1" dirty="0"/>
              <a:t>та </a:t>
            </a:r>
            <a:r>
              <a:rPr lang="ru-RU" sz="2200" b="1" dirty="0" err="1"/>
              <a:t>Національним</a:t>
            </a:r>
            <a:r>
              <a:rPr lang="ru-RU" sz="2200" b="1" dirty="0"/>
              <a:t> </a:t>
            </a:r>
            <a:r>
              <a:rPr lang="ru-RU" sz="2200" b="1" dirty="0" err="1"/>
              <a:t>технічним</a:t>
            </a:r>
            <a:r>
              <a:rPr lang="ru-RU" sz="2200" b="1" dirty="0"/>
              <a:t> </a:t>
            </a:r>
            <a:r>
              <a:rPr lang="ru-RU" sz="2200" b="1" dirty="0" err="1"/>
              <a:t>університетом</a:t>
            </a:r>
            <a:r>
              <a:rPr lang="ru-RU" sz="2200" b="1" dirty="0"/>
              <a:t> «</a:t>
            </a:r>
            <a:r>
              <a:rPr lang="ru-RU" sz="2200" b="1" dirty="0" err="1"/>
              <a:t>Дніпровська</a:t>
            </a:r>
            <a:r>
              <a:rPr lang="ru-RU" sz="2200" b="1" dirty="0"/>
              <a:t> </a:t>
            </a:r>
            <a:r>
              <a:rPr lang="ru-RU" sz="2200" b="1" dirty="0" err="1"/>
              <a:t>політехніка</a:t>
            </a:r>
            <a:r>
              <a:rPr lang="ru-RU" sz="2200" b="1" dirty="0"/>
              <a:t>» </a:t>
            </a:r>
            <a:endParaRPr lang="uk-UA" sz="2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1" y="1861730"/>
            <a:ext cx="3280909" cy="46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круглений прямокутник 3"/>
          <p:cNvSpPr/>
          <p:nvPr/>
        </p:nvSpPr>
        <p:spPr>
          <a:xfrm>
            <a:off x="3730169" y="2118864"/>
            <a:ext cx="8185715" cy="715089"/>
          </a:xfrm>
          <a:prstGeom prst="roundRect">
            <a:avLst/>
          </a:prstGeom>
          <a:solidFill>
            <a:srgbClr val="BAF4FC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Конкурс   наукових проєктів-соціальних роликів під гаслом </a:t>
            </a:r>
          </a:p>
          <a:p>
            <a:pPr algn="ctr"/>
            <a:r>
              <a:rPr lang="uk-UA" b="1" dirty="0"/>
              <a:t>«Я маю право».</a:t>
            </a:r>
            <a:r>
              <a:rPr lang="uk-UA" dirty="0"/>
              <a:t>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47" y="3096966"/>
            <a:ext cx="4647294" cy="308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212" y="3135011"/>
            <a:ext cx="2033134" cy="304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32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281145" y="185920"/>
            <a:ext cx="1163474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2200" b="1" dirty="0"/>
              <a:t>Меморандум про співпрацю між Дніпровським місцевим центром з надання безоплатної вторинної правової допомоги та </a:t>
            </a:r>
          </a:p>
          <a:p>
            <a:pPr algn="ctr"/>
            <a:r>
              <a:rPr lang="uk-UA" sz="2200" b="1" dirty="0"/>
              <a:t>Національним технічним університетом «Дніпровська політехніка»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5" y="1500566"/>
            <a:ext cx="3478055" cy="485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99" y="1854880"/>
            <a:ext cx="3101001" cy="413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50" y="1671672"/>
            <a:ext cx="24574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02" y="3715656"/>
            <a:ext cx="2644097" cy="264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111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174" y="1584097"/>
            <a:ext cx="619826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круглений прямокутник 3"/>
          <p:cNvSpPr/>
          <p:nvPr/>
        </p:nvSpPr>
        <p:spPr>
          <a:xfrm>
            <a:off x="281145" y="185920"/>
            <a:ext cx="1163474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2200" b="1" dirty="0"/>
              <a:t>Договір про співробітництво між </a:t>
            </a:r>
          </a:p>
          <a:p>
            <a:pPr algn="ctr"/>
            <a:r>
              <a:rPr lang="ru-RU" sz="2200" b="1" dirty="0" err="1"/>
              <a:t>Адвокатським</a:t>
            </a:r>
            <a:r>
              <a:rPr lang="ru-RU" sz="2200" b="1" dirty="0"/>
              <a:t> </a:t>
            </a:r>
            <a:r>
              <a:rPr lang="ru-RU" sz="2200" b="1" dirty="0" err="1"/>
              <a:t>об’єднанням</a:t>
            </a:r>
            <a:r>
              <a:rPr lang="ru-RU" sz="2200" b="1" dirty="0"/>
              <a:t> «Перша </a:t>
            </a:r>
            <a:r>
              <a:rPr lang="ru-RU" sz="2200" b="1" dirty="0" err="1"/>
              <a:t>адвокатська</a:t>
            </a:r>
            <a:r>
              <a:rPr lang="ru-RU" sz="2200" b="1" dirty="0"/>
              <a:t> контора»</a:t>
            </a:r>
            <a:r>
              <a:rPr lang="uk-UA" sz="2200" b="1" dirty="0"/>
              <a:t> та </a:t>
            </a:r>
          </a:p>
          <a:p>
            <a:pPr algn="ctr"/>
            <a:r>
              <a:rPr lang="uk-UA" sz="2200" b="1" dirty="0"/>
              <a:t>Національним технічним університетом «Дніпровська політехніка»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540821"/>
            <a:ext cx="3365273" cy="479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469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руглений прямокутник 2"/>
          <p:cNvSpPr/>
          <p:nvPr/>
        </p:nvSpPr>
        <p:spPr>
          <a:xfrm>
            <a:off x="281145" y="185920"/>
            <a:ext cx="1163474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2200" b="1" dirty="0"/>
              <a:t>Договір про співробітництво між </a:t>
            </a:r>
          </a:p>
          <a:p>
            <a:pPr algn="ctr"/>
            <a:r>
              <a:rPr lang="ru-RU" sz="2200" b="1" dirty="0" err="1"/>
              <a:t>Приватним</a:t>
            </a:r>
            <a:r>
              <a:rPr lang="ru-RU" sz="2200" b="1" dirty="0"/>
              <a:t> </a:t>
            </a:r>
            <a:r>
              <a:rPr lang="ru-RU" sz="2200" b="1" dirty="0" err="1"/>
              <a:t>підприємством</a:t>
            </a:r>
            <a:r>
              <a:rPr lang="ru-RU" sz="2200" b="1" dirty="0"/>
              <a:t> «</a:t>
            </a:r>
            <a:r>
              <a:rPr lang="ru-RU" sz="2200" b="1" dirty="0" err="1"/>
              <a:t>Юридична</a:t>
            </a:r>
            <a:r>
              <a:rPr lang="ru-RU" sz="2200" b="1" dirty="0"/>
              <a:t> </a:t>
            </a:r>
            <a:r>
              <a:rPr lang="ru-RU" sz="2200" b="1" dirty="0" err="1"/>
              <a:t>фірма</a:t>
            </a:r>
            <a:r>
              <a:rPr lang="ru-RU" sz="2200" b="1" dirty="0"/>
              <a:t> «Терра» </a:t>
            </a:r>
            <a:r>
              <a:rPr lang="uk-UA" sz="2200" b="1" dirty="0"/>
              <a:t>та </a:t>
            </a:r>
          </a:p>
          <a:p>
            <a:pPr algn="ctr"/>
            <a:r>
              <a:rPr lang="uk-UA" sz="2200" b="1" dirty="0"/>
              <a:t>Національним технічним університетом «Дніпровська політехніка»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6" y="1504319"/>
            <a:ext cx="3638324" cy="496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84" y="1588252"/>
            <a:ext cx="3597729" cy="479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1" y="1588252"/>
            <a:ext cx="3597729" cy="479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18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круглений прямокутник 2"/>
          <p:cNvSpPr/>
          <p:nvPr/>
        </p:nvSpPr>
        <p:spPr>
          <a:xfrm>
            <a:off x="281145" y="185920"/>
            <a:ext cx="11634740" cy="12258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2200" b="1" dirty="0"/>
              <a:t>Договір про співробітництво між </a:t>
            </a:r>
          </a:p>
          <a:p>
            <a:pPr algn="ctr"/>
            <a:r>
              <a:rPr lang="ru-RU" sz="2200" b="1" dirty="0" err="1"/>
              <a:t>Адвокатським</a:t>
            </a:r>
            <a:r>
              <a:rPr lang="ru-RU" sz="2200" b="1" dirty="0"/>
              <a:t> </a:t>
            </a:r>
            <a:r>
              <a:rPr lang="ru-RU" sz="2200" b="1" dirty="0" err="1"/>
              <a:t>об’єднанням</a:t>
            </a:r>
            <a:r>
              <a:rPr lang="ru-RU" sz="2200" b="1" dirty="0"/>
              <a:t> «</a:t>
            </a:r>
            <a:r>
              <a:rPr lang="ru-RU" sz="2200" b="1" dirty="0" err="1"/>
              <a:t>Юрексім</a:t>
            </a:r>
            <a:r>
              <a:rPr lang="ru-RU" sz="2200" b="1" dirty="0"/>
              <a:t>» </a:t>
            </a:r>
            <a:r>
              <a:rPr lang="uk-UA" sz="2200" b="1" dirty="0"/>
              <a:t>та </a:t>
            </a:r>
          </a:p>
          <a:p>
            <a:pPr algn="ctr"/>
            <a:r>
              <a:rPr lang="uk-UA" sz="2200" b="1" dirty="0"/>
              <a:t>Національним технічним університетом «Дніпровська політехніка»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928"/>
            <a:ext cx="3561495" cy="48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95" y="1556928"/>
            <a:ext cx="3510000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43" y="1556928"/>
            <a:ext cx="3686284" cy="2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круглений прямокутник 3"/>
          <p:cNvSpPr/>
          <p:nvPr/>
        </p:nvSpPr>
        <p:spPr>
          <a:xfrm>
            <a:off x="7373258" y="4135131"/>
            <a:ext cx="4542628" cy="2247424"/>
          </a:xfrm>
          <a:prstGeom prst="roundRect">
            <a:avLst/>
          </a:prstGeom>
          <a:solidFill>
            <a:srgbClr val="BAF4FC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dirty="0"/>
              <a:t>Залучення до навчальних занять практиків здійснюється з метою посилення практичної спрямованості навчальних занять із професійно-орієнтованих дисциплін, набуття здобувачами вищої освіти навичок практичної роботи</a:t>
            </a:r>
          </a:p>
        </p:txBody>
      </p:sp>
    </p:spTree>
    <p:extLst>
      <p:ext uri="{BB962C8B-B14F-4D97-AF65-F5344CB8AC3E}">
        <p14:creationId xmlns:p14="http://schemas.microsoft.com/office/powerpoint/2010/main" val="23157101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DNU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035F8E"/>
      </a:accent2>
      <a:accent3>
        <a:srgbClr val="70AD47"/>
      </a:accent3>
      <a:accent4>
        <a:srgbClr val="093864"/>
      </a:accent4>
      <a:accent5>
        <a:srgbClr val="ED7D31"/>
      </a:accent5>
      <a:accent6>
        <a:srgbClr val="FFC000"/>
      </a:accent6>
      <a:hlink>
        <a:srgbClr val="5B9BD5"/>
      </a:hlink>
      <a:folHlink>
        <a:srgbClr val="70AD47"/>
      </a:folHlink>
    </a:clrScheme>
    <a:fontScheme name="DNUT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2301</TotalTime>
  <Words>210</Words>
  <Application>Microsoft Office PowerPoint</Application>
  <PresentationFormat>Широкоэкранный</PresentationFormat>
  <Paragraphs>26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щодо спільної реалізації проєктів у сфері освітньої та наукової діяльності  за спеціальністю 081 «Право»  між Національним технічним університетом «Дніпровська політехніка» та юридичними організаціями, установами і професійними об’єднаннями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Дом</cp:lastModifiedBy>
  <cp:revision>243</cp:revision>
  <dcterms:created xsi:type="dcterms:W3CDTF">2018-01-06T22:34:48Z</dcterms:created>
  <dcterms:modified xsi:type="dcterms:W3CDTF">2021-12-29T10:31:05Z</dcterms:modified>
</cp:coreProperties>
</file>